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
  </p:handoutMasterIdLst>
  <p:sldIdLst>
    <p:sldId id="279" r:id="rId2"/>
    <p:sldId id="278" r:id="rId3"/>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86" d="100"/>
          <a:sy n="86" d="100"/>
        </p:scale>
        <p:origin x="624" y="67"/>
      </p:cViewPr>
      <p:guideLst>
        <p:guide orient="horz" pos="2160"/>
        <p:guide pos="3840"/>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286DD44-AA53-487B-B039-00C17D8DB1BF}" type="datetimeFigureOut">
              <a:rPr lang="en-GB" smtClean="0"/>
              <a:t>27/01/2022</a:t>
            </a:fld>
            <a:endParaRPr lang="en-GB"/>
          </a:p>
        </p:txBody>
      </p:sp>
      <p:sp>
        <p:nvSpPr>
          <p:cNvPr id="4" name="Footer Placeholder 3"/>
          <p:cNvSpPr>
            <a:spLocks noGrp="1"/>
          </p:cNvSpPr>
          <p:nvPr>
            <p:ph type="ftr" sz="quarter" idx="2"/>
          </p:nvPr>
        </p:nvSpPr>
        <p:spPr>
          <a:xfrm>
            <a:off x="1" y="9433108"/>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8"/>
            <a:ext cx="2944283" cy="498294"/>
          </a:xfrm>
          <a:prstGeom prst="rect">
            <a:avLst/>
          </a:prstGeom>
        </p:spPr>
        <p:txBody>
          <a:bodyPr vert="horz" lIns="91440" tIns="45720" rIns="91440" bIns="45720" rtlCol="0" anchor="b"/>
          <a:lstStyle>
            <a:lvl1pPr algn="r">
              <a:defRPr sz="1200"/>
            </a:lvl1pPr>
          </a:lstStyle>
          <a:p>
            <a:fld id="{D9D95E91-8E50-411F-BEEA-062E94BDBA28}" type="slidenum">
              <a:rPr lang="en-GB" smtClean="0"/>
              <a:t>‹#›</a:t>
            </a:fld>
            <a:endParaRPr lang="en-GB"/>
          </a:p>
        </p:txBody>
      </p:sp>
    </p:spTree>
    <p:extLst>
      <p:ext uri="{BB962C8B-B14F-4D97-AF65-F5344CB8AC3E}">
        <p14:creationId xmlns:p14="http://schemas.microsoft.com/office/powerpoint/2010/main" val="32567180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9B692-EB9E-40CF-A8D3-11C24894A97C}"/>
              </a:ext>
            </a:extLst>
          </p:cNvPr>
          <p:cNvSpPr/>
          <p:nvPr/>
        </p:nvSpPr>
        <p:spPr>
          <a:xfrm>
            <a:off x="1763247" y="1230516"/>
            <a:ext cx="4447051" cy="584775"/>
          </a:xfrm>
          <a:prstGeom prst="rect">
            <a:avLst/>
          </a:prstGeom>
        </p:spPr>
        <p:txBody>
          <a:bodyPr wrap="none">
            <a:spAutoFit/>
          </a:bodyPr>
          <a:lstStyle/>
          <a:p>
            <a:r>
              <a:rPr lang="ro-RO" sz="3200" b="1" dirty="0">
                <a:effectLst>
                  <a:outerShdw blurRad="38100" dist="38100" dir="2700000" algn="tl">
                    <a:srgbClr val="000000">
                      <a:alpha val="43137"/>
                    </a:srgbClr>
                  </a:outerShdw>
                </a:effectLst>
                <a:latin typeface="+mj-lt"/>
                <a:ea typeface="+mj-ea"/>
                <a:cs typeface="+mj-cs"/>
              </a:rPr>
              <a:t>DEȘEURILE REZIDUALE</a:t>
            </a:r>
          </a:p>
        </p:txBody>
      </p:sp>
      <p:pic>
        <p:nvPicPr>
          <p:cNvPr id="15" name="Picture 14">
            <a:extLst>
              <a:ext uri="{FF2B5EF4-FFF2-40B4-BE49-F238E27FC236}">
                <a16:creationId xmlns:a16="http://schemas.microsoft.com/office/drawing/2014/main" id="{8FFBC830-7E18-445C-A951-D6C45F493E55}"/>
              </a:ext>
            </a:extLst>
          </p:cNvPr>
          <p:cNvPicPr>
            <a:picLocks noChangeAspect="1"/>
          </p:cNvPicPr>
          <p:nvPr/>
        </p:nvPicPr>
        <p:blipFill>
          <a:blip r:embed="rId2"/>
          <a:stretch>
            <a:fillRect/>
          </a:stretch>
        </p:blipFill>
        <p:spPr>
          <a:xfrm>
            <a:off x="344865" y="161881"/>
            <a:ext cx="1368785" cy="1303337"/>
          </a:xfrm>
          <a:prstGeom prst="rect">
            <a:avLst/>
          </a:prstGeom>
        </p:spPr>
      </p:pic>
      <p:sp>
        <p:nvSpPr>
          <p:cNvPr id="16" name="Rectangle 15">
            <a:extLst>
              <a:ext uri="{FF2B5EF4-FFF2-40B4-BE49-F238E27FC236}">
                <a16:creationId xmlns:a16="http://schemas.microsoft.com/office/drawing/2014/main" id="{E7F33A7F-7975-4087-9CDC-39E177C5E87C}"/>
              </a:ext>
            </a:extLst>
          </p:cNvPr>
          <p:cNvSpPr/>
          <p:nvPr/>
        </p:nvSpPr>
        <p:spPr>
          <a:xfrm>
            <a:off x="1888714" y="542775"/>
            <a:ext cx="4347665" cy="830997"/>
          </a:xfrm>
          <a:prstGeom prst="rect">
            <a:avLst/>
          </a:prstGeom>
        </p:spPr>
        <p:txBody>
          <a:bodyPr wrap="none">
            <a:spAutoFit/>
          </a:bodyPr>
          <a:lstStyle/>
          <a:p>
            <a:pPr algn="ctr"/>
            <a:r>
              <a:rPr lang="ro-RO" sz="4800" dirty="0">
                <a:solidFill>
                  <a:srgbClr val="00B050"/>
                </a:solidFill>
                <a:effectLst>
                  <a:outerShdw blurRad="38100" dist="38100" dir="2700000" algn="tl">
                    <a:srgbClr val="000000">
                      <a:alpha val="43137"/>
                    </a:srgbClr>
                  </a:outerShdw>
                </a:effectLst>
                <a:latin typeface="+mj-lt"/>
                <a:ea typeface="+mj-ea"/>
                <a:cs typeface="+mj-cs"/>
              </a:rPr>
              <a:t>Cum colectăm?</a:t>
            </a:r>
          </a:p>
        </p:txBody>
      </p:sp>
      <p:sp>
        <p:nvSpPr>
          <p:cNvPr id="17" name="TextBox 16">
            <a:extLst>
              <a:ext uri="{FF2B5EF4-FFF2-40B4-BE49-F238E27FC236}">
                <a16:creationId xmlns:a16="http://schemas.microsoft.com/office/drawing/2014/main" id="{78FF1B1C-D6C9-4188-ABAF-95FE5CC63ABE}"/>
              </a:ext>
            </a:extLst>
          </p:cNvPr>
          <p:cNvSpPr txBox="1"/>
          <p:nvPr/>
        </p:nvSpPr>
        <p:spPr>
          <a:xfrm>
            <a:off x="289013" y="2067264"/>
            <a:ext cx="4039338" cy="646331"/>
          </a:xfrm>
          <a:prstGeom prst="rect">
            <a:avLst/>
          </a:prstGeom>
          <a:noFill/>
        </p:spPr>
        <p:txBody>
          <a:bodyPr wrap="square" rtlCol="0">
            <a:spAutoFit/>
          </a:bodyPr>
          <a:lstStyle/>
          <a:p>
            <a:pPr marL="285750" indent="-285750">
              <a:buFont typeface="Arial" panose="020B0604020202020204" pitchFamily="34" charset="0"/>
              <a:buChar char="•"/>
            </a:pPr>
            <a:r>
              <a:rPr lang="ro-RO" b="1" dirty="0">
                <a:latin typeface="Times New Roman" panose="02020603050405020304" pitchFamily="18" charset="0"/>
                <a:cs typeface="Times New Roman" panose="02020603050405020304" pitchFamily="18" charset="0"/>
              </a:rPr>
              <a:t>Pubelă NEAGRĂ (120 l) </a:t>
            </a:r>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fiecare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gospod</a:t>
            </a:r>
            <a:r>
              <a:rPr lang="ro-RO" b="1" dirty="0">
                <a:latin typeface="Times New Roman" panose="02020603050405020304" pitchFamily="18" charset="0"/>
                <a:cs typeface="Times New Roman" panose="02020603050405020304" pitchFamily="18" charset="0"/>
              </a:rPr>
              <a:t>ă</a:t>
            </a:r>
            <a:r>
              <a:rPr lang="en-US" b="1" dirty="0" err="1">
                <a:latin typeface="Times New Roman" panose="02020603050405020304" pitchFamily="18" charset="0"/>
                <a:cs typeface="Times New Roman" panose="02020603050405020304" pitchFamily="18" charset="0"/>
              </a:rPr>
              <a:t>rie</a:t>
            </a:r>
            <a:endParaRPr lang="ro-RO"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1D95F97B-0127-466B-BFE9-5506E75E5CE7}"/>
              </a:ext>
            </a:extLst>
          </p:cNvPr>
          <p:cNvPicPr>
            <a:picLocks noChangeAspect="1"/>
          </p:cNvPicPr>
          <p:nvPr/>
        </p:nvPicPr>
        <p:blipFill>
          <a:blip r:embed="rId3"/>
          <a:stretch>
            <a:fillRect/>
          </a:stretch>
        </p:blipFill>
        <p:spPr>
          <a:xfrm>
            <a:off x="4334667" y="1991276"/>
            <a:ext cx="1872880" cy="2495608"/>
          </a:xfrm>
          <a:prstGeom prst="rect">
            <a:avLst/>
          </a:prstGeom>
        </p:spPr>
      </p:pic>
      <p:pic>
        <p:nvPicPr>
          <p:cNvPr id="19" name="Picture 4" descr="Imagini pentru container metalic 1100 l">
            <a:extLst>
              <a:ext uri="{FF2B5EF4-FFF2-40B4-BE49-F238E27FC236}">
                <a16:creationId xmlns:a16="http://schemas.microsoft.com/office/drawing/2014/main" id="{60740F36-AB9C-4167-81E6-0C7983E72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087" y="4027836"/>
            <a:ext cx="2734039" cy="27340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586F90-5032-4C4B-AFE4-1B1B7E4FACDF}"/>
              </a:ext>
            </a:extLst>
          </p:cNvPr>
          <p:cNvSpPr txBox="1"/>
          <p:nvPr/>
        </p:nvSpPr>
        <p:spPr>
          <a:xfrm>
            <a:off x="622119" y="3130684"/>
            <a:ext cx="2855147" cy="1384995"/>
          </a:xfrm>
          <a:prstGeom prst="rect">
            <a:avLst/>
          </a:prstGeom>
          <a:noFill/>
          <a:ln w="31750" cmpd="tri">
            <a:solidFill>
              <a:schemeClr val="tx2"/>
            </a:solidFill>
          </a:ln>
        </p:spPr>
        <p:txBody>
          <a:bodyPr wrap="square" rtlCol="0">
            <a:spAutoFit/>
          </a:bodyPr>
          <a:lstStyle/>
          <a:p>
            <a:pPr lvl="0" algn="just" eaLnBrk="0" hangingPunct="0"/>
            <a:r>
              <a:rPr lang="ro-RO" sz="1200" b="1" dirty="0">
                <a:latin typeface="Times New Roman" panose="02020603050405020304" pitchFamily="18" charset="0"/>
                <a:cs typeface="Times New Roman" panose="02020603050405020304" pitchFamily="18" charset="0"/>
              </a:rPr>
              <a:t>Exemplu: </a:t>
            </a:r>
            <a:r>
              <a:rPr lang="ro-RO" sz="1200" dirty="0">
                <a:latin typeface="Times New Roman" panose="02020603050405020304" pitchFamily="18" charset="0"/>
                <a:cs typeface="Times New Roman" panose="02020603050405020304" pitchFamily="18" charset="0"/>
              </a:rPr>
              <a:t>r</a:t>
            </a:r>
            <a:r>
              <a:rPr lang="it-IT" sz="1200" dirty="0">
                <a:latin typeface="Times New Roman" panose="02020603050405020304" pitchFamily="18" charset="0"/>
                <a:cs typeface="Times New Roman" panose="02020603050405020304" pitchFamily="18" charset="0"/>
              </a:rPr>
              <a:t>esturi de carne şi peşte, gătite sau proaspete</a:t>
            </a:r>
            <a:r>
              <a:rPr lang="ro-RO" sz="1200" dirty="0">
                <a:latin typeface="Times New Roman" panose="02020603050405020304" pitchFamily="18" charset="0"/>
                <a:cs typeface="Times New Roman" panose="02020603050405020304" pitchFamily="18" charset="0"/>
              </a:rPr>
              <a:t>, resturi de produse lactate, ouă întregi, scutece, conţinutul sacului de la aspirator, mucuri de ţigări, excremente ale animalelor de companie, resturi produse lactate, lemn tratat sau vopsit, cenusa din carbune, uleiuri vegetale</a:t>
            </a:r>
          </a:p>
        </p:txBody>
      </p:sp>
      <p:sp>
        <p:nvSpPr>
          <p:cNvPr id="23" name="TextBox 22">
            <a:extLst>
              <a:ext uri="{FF2B5EF4-FFF2-40B4-BE49-F238E27FC236}">
                <a16:creationId xmlns:a16="http://schemas.microsoft.com/office/drawing/2014/main" id="{205A8653-A4D8-4FD8-A10B-8A813AE7FF52}"/>
              </a:ext>
            </a:extLst>
          </p:cNvPr>
          <p:cNvSpPr txBox="1"/>
          <p:nvPr/>
        </p:nvSpPr>
        <p:spPr>
          <a:xfrm>
            <a:off x="289013" y="4820576"/>
            <a:ext cx="3723694" cy="1477328"/>
          </a:xfrm>
          <a:prstGeom prst="rect">
            <a:avLst/>
          </a:prstGeom>
          <a:noFill/>
        </p:spPr>
        <p:txBody>
          <a:bodyPr wrap="square" rtlCol="0">
            <a:spAutoFit/>
          </a:bodyPr>
          <a:lstStyle/>
          <a:p>
            <a:pPr marL="285750" indent="-285750">
              <a:buFont typeface="Arial" panose="020B0604020202020204" pitchFamily="34" charset="0"/>
              <a:buChar char="•"/>
            </a:pPr>
            <a:r>
              <a:rPr lang="ro-RO" b="1" dirty="0">
                <a:latin typeface="Times New Roman" panose="02020603050405020304" pitchFamily="18" charset="0"/>
                <a:cs typeface="Times New Roman" panose="02020603050405020304" pitchFamily="18" charset="0"/>
              </a:rPr>
              <a:t>Containere metalice (1,1 mc) </a:t>
            </a:r>
          </a:p>
          <a:p>
            <a:r>
              <a:rPr lang="ro-RO"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pentru</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blocuri</a:t>
            </a:r>
            <a:r>
              <a:rPr lang="en-GB"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și în cazul     </a:t>
            </a:r>
          </a:p>
          <a:p>
            <a:r>
              <a:rPr lang="ro-RO" b="1" dirty="0">
                <a:latin typeface="Times New Roman" panose="02020603050405020304" pitchFamily="18" charset="0"/>
                <a:cs typeface="Times New Roman" panose="02020603050405020304" pitchFamily="18" charset="0"/>
              </a:rPr>
              <a:t>     existenței străzilor cu acces </a:t>
            </a:r>
          </a:p>
          <a:p>
            <a:r>
              <a:rPr lang="ro-RO" b="1" dirty="0">
                <a:latin typeface="Times New Roman" panose="02020603050405020304" pitchFamily="18" charset="0"/>
                <a:cs typeface="Times New Roman" panose="02020603050405020304" pitchFamily="18" charset="0"/>
              </a:rPr>
              <a:t>     dificil.</a:t>
            </a:r>
            <a:endParaRPr lang="ro-RO" dirty="0"/>
          </a:p>
          <a:p>
            <a:pPr marL="285750" indent="-285750">
              <a:buFont typeface="Arial" panose="020B0604020202020204" pitchFamily="34" charset="0"/>
              <a:buChar char="•"/>
            </a:pPr>
            <a:endParaRPr lang="ro-RO" b="1" dirty="0">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0A65F293-B1DB-4DEF-A3FA-AFB86EF55ACB}"/>
              </a:ext>
            </a:extLst>
          </p:cNvPr>
          <p:cNvCxnSpPr>
            <a:cxnSpLocks/>
          </p:cNvCxnSpPr>
          <p:nvPr/>
        </p:nvCxnSpPr>
        <p:spPr>
          <a:xfrm flipV="1">
            <a:off x="3151573" y="5281930"/>
            <a:ext cx="752514" cy="5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66AEABC8-8333-4005-A9A3-22F0EC8326A8}"/>
              </a:ext>
            </a:extLst>
          </p:cNvPr>
          <p:cNvCxnSpPr>
            <a:cxnSpLocks/>
          </p:cNvCxnSpPr>
          <p:nvPr/>
        </p:nvCxnSpPr>
        <p:spPr>
          <a:xfrm>
            <a:off x="2078174" y="2601693"/>
            <a:ext cx="1934533" cy="362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3" name="Picture 4" descr="Imagini pentru interzis">
            <a:extLst>
              <a:ext uri="{FF2B5EF4-FFF2-40B4-BE49-F238E27FC236}">
                <a16:creationId xmlns:a16="http://schemas.microsoft.com/office/drawing/2014/main" id="{080688EC-723F-43E2-A411-EAE9473E3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512" y="1571672"/>
            <a:ext cx="3406774" cy="195889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247C3B9-5464-48C8-8370-285BB5196641}"/>
              </a:ext>
            </a:extLst>
          </p:cNvPr>
          <p:cNvSpPr txBox="1"/>
          <p:nvPr/>
        </p:nvSpPr>
        <p:spPr>
          <a:xfrm>
            <a:off x="6407999" y="1556596"/>
            <a:ext cx="3490603" cy="5139869"/>
          </a:xfrm>
          <a:prstGeom prst="rect">
            <a:avLst/>
          </a:prstGeom>
          <a:noFill/>
          <a:ln w="31750" cmpd="tri">
            <a:solidFill>
              <a:schemeClr val="tx2"/>
            </a:solidFill>
          </a:ln>
        </p:spPr>
        <p:txBody>
          <a:bodyPr wrap="square" rtlCol="0">
            <a:spAutoFit/>
          </a:bodyPr>
          <a:lstStyle/>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marL="285750" lvl="0" indent="-285750" eaLnBrk="0" hangingPunct="0">
              <a:buFontTx/>
              <a:buChar char="-"/>
            </a:pPr>
            <a:r>
              <a:rPr lang="ro-RO" sz="1400" b="1" dirty="0">
                <a:solidFill>
                  <a:srgbClr val="FF0000"/>
                </a:solidFill>
                <a:latin typeface="Times New Roman" panose="02020603050405020304" pitchFamily="18" charset="0"/>
                <a:cs typeface="Times New Roman" panose="02020603050405020304" pitchFamily="18" charset="0"/>
              </a:rPr>
              <a:t>DEȘEURILE DIN   </a:t>
            </a:r>
          </a:p>
          <a:p>
            <a:pPr lvl="0" eaLnBrk="0" hangingPunct="0"/>
            <a:r>
              <a:rPr lang="ro-RO" sz="1400" b="1" dirty="0">
                <a:solidFill>
                  <a:srgbClr val="FF0000"/>
                </a:solidFill>
                <a:latin typeface="Times New Roman" panose="02020603050405020304" pitchFamily="18" charset="0"/>
                <a:cs typeface="Times New Roman" panose="02020603050405020304" pitchFamily="18" charset="0"/>
              </a:rPr>
              <a:t>      CONSTRUCȚII </a:t>
            </a:r>
            <a:r>
              <a:rPr lang="ro-RO" sz="1400" b="1" dirty="0">
                <a:latin typeface="Times New Roman" panose="02020603050405020304" pitchFamily="18" charset="0"/>
                <a:cs typeface="Times New Roman" panose="02020603050405020304" pitchFamily="18" charset="0"/>
              </a:rPr>
              <a:t>(ȚIGLĂ,   </a:t>
            </a:r>
          </a:p>
          <a:p>
            <a:pPr lvl="0" eaLnBrk="0" hangingPunct="0"/>
            <a:r>
              <a:rPr lang="ro-RO" sz="1400" b="1" dirty="0">
                <a:latin typeface="Times New Roman" panose="02020603050405020304" pitchFamily="18" charset="0"/>
                <a:cs typeface="Times New Roman" panose="02020603050405020304" pitchFamily="18" charset="0"/>
              </a:rPr>
              <a:t>      CĂRĂMIZI, ETC) </a:t>
            </a:r>
          </a:p>
          <a:p>
            <a:pPr lvl="0" eaLnBrk="0" hangingPunct="0"/>
            <a:r>
              <a:rPr lang="ro-RO" sz="1400" b="1" dirty="0">
                <a:latin typeface="Times New Roman" panose="02020603050405020304" pitchFamily="18" charset="0"/>
                <a:cs typeface="Times New Roman" panose="02020603050405020304" pitchFamily="18" charset="0"/>
              </a:rPr>
              <a:t>      </a:t>
            </a:r>
            <a:r>
              <a:rPr lang="ro-RO" sz="1200" b="1" dirty="0">
                <a:solidFill>
                  <a:srgbClr val="FF0000"/>
                </a:solidFill>
                <a:latin typeface="Times New Roman" panose="02020603050405020304" pitchFamily="18" charset="0"/>
                <a:cs typeface="Times New Roman" panose="02020603050405020304" pitchFamily="18" charset="0"/>
              </a:rPr>
              <a:t>SE RIDICĂ LA CERERE CONTRACOST    </a:t>
            </a:r>
          </a:p>
          <a:p>
            <a:pPr lvl="0" eaLnBrk="0" hangingPunct="0"/>
            <a:r>
              <a:rPr lang="ro-RO" sz="1200" b="1" dirty="0">
                <a:solidFill>
                  <a:srgbClr val="FF0000"/>
                </a:solidFill>
                <a:latin typeface="Times New Roman" panose="02020603050405020304" pitchFamily="18" charset="0"/>
                <a:cs typeface="Times New Roman" panose="02020603050405020304" pitchFamily="18" charset="0"/>
              </a:rPr>
              <a:t>       CONTACT: 0251.979</a:t>
            </a:r>
          </a:p>
          <a:p>
            <a:pPr lvl="0" eaLnBrk="0" hangingPunct="0"/>
            <a:endParaRPr lang="ro-RO" sz="1400" b="1" dirty="0">
              <a:latin typeface="Times New Roman" panose="02020603050405020304" pitchFamily="18" charset="0"/>
              <a:cs typeface="Times New Roman" panose="02020603050405020304" pitchFamily="18" charset="0"/>
            </a:endParaRPr>
          </a:p>
          <a:p>
            <a:pPr marL="285750" lvl="0" indent="-285750" eaLnBrk="0" hangingPunct="0">
              <a:buFontTx/>
              <a:buChar char="-"/>
            </a:pPr>
            <a:r>
              <a:rPr lang="ro-RO" sz="1200" b="1" dirty="0">
                <a:latin typeface="Times New Roman" panose="02020603050405020304" pitchFamily="18" charset="0"/>
                <a:cs typeface="Times New Roman" panose="02020603050405020304" pitchFamily="18" charset="0"/>
              </a:rPr>
              <a:t>PĂMÂNT   </a:t>
            </a:r>
          </a:p>
          <a:p>
            <a:pPr lvl="0" eaLnBrk="0" hangingPunct="0"/>
            <a:r>
              <a:rPr lang="ro-RO" sz="1200" b="1" dirty="0">
                <a:latin typeface="Times New Roman" panose="02020603050405020304" pitchFamily="18" charset="0"/>
                <a:cs typeface="Times New Roman" panose="02020603050405020304" pitchFamily="18" charset="0"/>
              </a:rPr>
              <a:t>-      FIER</a:t>
            </a:r>
          </a:p>
          <a:p>
            <a:pPr marL="285750" lvl="0" indent="-285750" eaLnBrk="0" hangingPunct="0">
              <a:buFontTx/>
              <a:buChar char="-"/>
            </a:pPr>
            <a:r>
              <a:rPr lang="ro-RO" sz="1200" b="1" dirty="0">
                <a:latin typeface="Times New Roman" panose="02020603050405020304" pitchFamily="18" charset="0"/>
                <a:cs typeface="Times New Roman" panose="02020603050405020304" pitchFamily="18" charset="0"/>
              </a:rPr>
              <a:t>RESTURILE VEGETALE NEIERBICIDATE</a:t>
            </a:r>
          </a:p>
          <a:p>
            <a:pPr marL="285750" lvl="0" indent="-285750" eaLnBrk="0" hangingPunct="0">
              <a:buFontTx/>
              <a:buChar char="-"/>
            </a:pPr>
            <a:r>
              <a:rPr lang="ro-RO" sz="1200" b="1" dirty="0">
                <a:latin typeface="Times New Roman" panose="02020603050405020304" pitchFamily="18" charset="0"/>
                <a:cs typeface="Times New Roman" panose="02020603050405020304" pitchFamily="18" charset="0"/>
              </a:rPr>
              <a:t>CENUȘĂ DIN LEMN </a:t>
            </a:r>
            <a:endParaRPr lang="ro-RO" sz="1400" b="1" dirty="0">
              <a:latin typeface="Times New Roman" panose="02020603050405020304" pitchFamily="18" charset="0"/>
              <a:cs typeface="Times New Roman" panose="02020603050405020304" pitchFamily="18" charset="0"/>
            </a:endParaRPr>
          </a:p>
          <a:p>
            <a:pPr lvl="0" algn="ctr" eaLnBrk="0" hangingPunct="0"/>
            <a:r>
              <a:rPr lang="ro-RO" sz="2400" b="1" dirty="0">
                <a:latin typeface="Times New Roman" panose="02020603050405020304" pitchFamily="18" charset="0"/>
                <a:cs typeface="Times New Roman" panose="02020603050405020304" pitchFamily="18" charset="0"/>
              </a:rPr>
              <a:t>ACESTEA NU SUNT DEȘEURI REZIDUALE!</a:t>
            </a:r>
          </a:p>
        </p:txBody>
      </p:sp>
      <p:pic>
        <p:nvPicPr>
          <p:cNvPr id="47" name="Picture 2">
            <a:extLst>
              <a:ext uri="{FF2B5EF4-FFF2-40B4-BE49-F238E27FC236}">
                <a16:creationId xmlns:a16="http://schemas.microsoft.com/office/drawing/2014/main" id="{A88A5424-DF5D-4F23-B4E7-CF5C01460A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846" y="189717"/>
            <a:ext cx="34067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8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B7539-9F2A-43CB-87EF-75EC452A3838}"/>
              </a:ext>
            </a:extLst>
          </p:cNvPr>
          <p:cNvSpPr/>
          <p:nvPr/>
        </p:nvSpPr>
        <p:spPr>
          <a:xfrm>
            <a:off x="1461130" y="1331812"/>
            <a:ext cx="4762842" cy="584775"/>
          </a:xfrm>
          <a:prstGeom prst="rect">
            <a:avLst/>
          </a:prstGeom>
        </p:spPr>
        <p:txBody>
          <a:bodyPr wrap="none">
            <a:spAutoFit/>
          </a:bodyPr>
          <a:lstStyle/>
          <a:p>
            <a:r>
              <a:rPr lang="ro-RO" sz="3200" b="1" dirty="0">
                <a:effectLst>
                  <a:outerShdw blurRad="38100" dist="38100" dir="2700000" algn="tl">
                    <a:srgbClr val="000000">
                      <a:alpha val="43137"/>
                    </a:srgbClr>
                  </a:outerShdw>
                </a:effectLst>
                <a:latin typeface="+mj-lt"/>
                <a:ea typeface="+mj-ea"/>
                <a:cs typeface="+mj-cs"/>
              </a:rPr>
              <a:t>DEȘEURILE RECICLABILE</a:t>
            </a:r>
          </a:p>
        </p:txBody>
      </p:sp>
      <p:sp>
        <p:nvSpPr>
          <p:cNvPr id="5" name="TextBox 4">
            <a:extLst>
              <a:ext uri="{FF2B5EF4-FFF2-40B4-BE49-F238E27FC236}">
                <a16:creationId xmlns:a16="http://schemas.microsoft.com/office/drawing/2014/main" id="{0A6F5E6C-5A60-4782-A739-8915E9B0E0DC}"/>
              </a:ext>
            </a:extLst>
          </p:cNvPr>
          <p:cNvSpPr txBox="1"/>
          <p:nvPr/>
        </p:nvSpPr>
        <p:spPr>
          <a:xfrm>
            <a:off x="896600" y="1977494"/>
            <a:ext cx="8862120" cy="3939540"/>
          </a:xfrm>
          <a:prstGeom prst="rect">
            <a:avLst/>
          </a:prstGeom>
          <a:noFill/>
        </p:spPr>
        <p:txBody>
          <a:bodyPr wrap="square" rtlCol="0">
            <a:spAutoFit/>
          </a:bodyPr>
          <a:lstStyle/>
          <a:p>
            <a:pPr marL="285750" indent="-285750">
              <a:buFont typeface="Arial" panose="020B0604020202020204" pitchFamily="34" charset="0"/>
              <a:buChar char="•"/>
            </a:pPr>
            <a:r>
              <a:rPr lang="ro-RO" sz="1600" b="1" dirty="0">
                <a:latin typeface="Times New Roman" panose="02020603050405020304" pitchFamily="18" charset="0"/>
                <a:cs typeface="Times New Roman" panose="02020603050405020304" pitchFamily="18" charset="0"/>
              </a:rPr>
              <a:t>În zona de case: c</a:t>
            </a:r>
            <a:r>
              <a:rPr lang="es-ES" sz="1600" b="1" dirty="0" err="1">
                <a:latin typeface="Times New Roman" panose="02020603050405020304" pitchFamily="18" charset="0"/>
                <a:cs typeface="Times New Roman" panose="02020603050405020304" pitchFamily="18" charset="0"/>
              </a:rPr>
              <a:t>ontainere</a:t>
            </a:r>
            <a:r>
              <a:rPr lang="es-ES" sz="1600" b="1" dirty="0">
                <a:latin typeface="Times New Roman" panose="02020603050405020304" pitchFamily="18" charset="0"/>
                <a:cs typeface="Times New Roman" panose="02020603050405020304" pitchFamily="18" charset="0"/>
              </a:rPr>
              <a:t> </a:t>
            </a:r>
            <a:r>
              <a:rPr lang="es-ES" sz="1600" b="1" dirty="0" err="1">
                <a:latin typeface="Times New Roman" panose="02020603050405020304" pitchFamily="18" charset="0"/>
                <a:cs typeface="Times New Roman" panose="02020603050405020304" pitchFamily="18" charset="0"/>
              </a:rPr>
              <a:t>tip</a:t>
            </a:r>
            <a:r>
              <a:rPr lang="es-ES" sz="1600" b="1" dirty="0">
                <a:latin typeface="Times New Roman" panose="02020603050405020304" pitchFamily="18" charset="0"/>
                <a:cs typeface="Times New Roman" panose="02020603050405020304" pitchFamily="18" charset="0"/>
              </a:rPr>
              <a:t> </a:t>
            </a:r>
            <a:r>
              <a:rPr lang="es-ES" sz="1600" b="1" dirty="0" err="1">
                <a:latin typeface="Times New Roman" panose="02020603050405020304" pitchFamily="18" charset="0"/>
                <a:cs typeface="Times New Roman" panose="02020603050405020304" pitchFamily="18" charset="0"/>
              </a:rPr>
              <a:t>clopot</a:t>
            </a:r>
            <a:r>
              <a:rPr lang="es-ES" sz="1600" b="1"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 pentru sticlă, sac pentru plastic metal, hârtie-carton</a:t>
            </a: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r>
              <a:rPr lang="ro-RO"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endParaRPr lang="ro-RO"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VERDE</a:t>
            </a:r>
            <a:r>
              <a:rPr lang="en-GB"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a:p>
            <a:r>
              <a:rPr lang="es-ES" b="1" dirty="0">
                <a:latin typeface="Times New Roman" panose="02020603050405020304" pitchFamily="18" charset="0"/>
                <a:cs typeface="Times New Roman" panose="02020603050405020304" pitchFamily="18" charset="0"/>
              </a:rPr>
              <a:t> </a:t>
            </a:r>
            <a:r>
              <a:rPr lang="en-GB"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s-ES"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s-ES" b="1" dirty="0">
              <a:latin typeface="Times New Roman" panose="02020603050405020304" pitchFamily="18" charset="0"/>
              <a:cs typeface="Times New Roman" panose="02020603050405020304" pitchFamily="18" charset="0"/>
            </a:endParaRPr>
          </a:p>
          <a:p>
            <a:r>
              <a:rPr lang="ro-RO"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endParaRPr lang="ro-RO"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GB"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GB"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GALBEN</a:t>
            </a:r>
            <a:r>
              <a:rPr lang="es-ES" b="1" dirty="0">
                <a:solidFill>
                  <a:schemeClr val="accent3"/>
                </a:solidFill>
                <a:latin typeface="Times New Roman" panose="02020603050405020304" pitchFamily="18" charset="0"/>
                <a:cs typeface="Times New Roman" panose="02020603050405020304" pitchFamily="18" charset="0"/>
              </a:rPr>
              <a:t> </a:t>
            </a:r>
            <a:endParaRPr lang="es-ES" b="1" dirty="0">
              <a:latin typeface="Times New Roman" panose="02020603050405020304" pitchFamily="18" charset="0"/>
              <a:cs typeface="Times New Roman" panose="02020603050405020304" pitchFamily="18" charset="0"/>
            </a:endParaRPr>
          </a:p>
          <a:p>
            <a:r>
              <a:rPr lang="ro-RO"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ALBASTRU</a:t>
            </a:r>
            <a:endParaRPr lang="en-GB" b="1" dirty="0">
              <a:latin typeface="Times New Roman" panose="02020603050405020304" pitchFamily="18" charset="0"/>
              <a:cs typeface="Times New Roman" panose="02020603050405020304" pitchFamily="18" charset="0"/>
            </a:endParaRPr>
          </a:p>
          <a:p>
            <a:r>
              <a:rPr lang="es-ES" b="1" dirty="0">
                <a:latin typeface="Times New Roman" panose="02020603050405020304" pitchFamily="18" charset="0"/>
                <a:cs typeface="Times New Roman" panose="02020603050405020304" pitchFamily="18" charset="0"/>
              </a:rPr>
              <a:t> </a:t>
            </a:r>
            <a:endParaRPr lang="ro-RO" dirty="0">
              <a:solidFill>
                <a:srgbClr val="0070C0"/>
              </a:solidFill>
              <a:effectLst>
                <a:outerShdw blurRad="38100" dist="38100" dir="2700000" algn="tl">
                  <a:srgbClr val="000000">
                    <a:alpha val="43137"/>
                  </a:srgbClr>
                </a:outerShdw>
              </a:effectLst>
            </a:endParaRPr>
          </a:p>
        </p:txBody>
      </p:sp>
      <p:pic>
        <p:nvPicPr>
          <p:cNvPr id="6" name="Picture 4">
            <a:extLst>
              <a:ext uri="{FF2B5EF4-FFF2-40B4-BE49-F238E27FC236}">
                <a16:creationId xmlns:a16="http://schemas.microsoft.com/office/drawing/2014/main" id="{C93B6A26-7F95-4F55-BEF2-63A85F5D6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910" y="2912316"/>
            <a:ext cx="1021147" cy="11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1D98839-7EFF-4F72-9C97-EAA8FDB83618}"/>
              </a:ext>
            </a:extLst>
          </p:cNvPr>
          <p:cNvSpPr txBox="1"/>
          <p:nvPr/>
        </p:nvSpPr>
        <p:spPr>
          <a:xfrm>
            <a:off x="5358524" y="5532246"/>
            <a:ext cx="2297832" cy="1200329"/>
          </a:xfrm>
          <a:prstGeom prst="rect">
            <a:avLst/>
          </a:prstGeom>
          <a:noFill/>
          <a:ln w="28575">
            <a:solidFill>
              <a:srgbClr val="0070C0"/>
            </a:solidFill>
          </a:ln>
        </p:spPr>
        <p:txBody>
          <a:bodyPr wrap="square" rtlCol="0">
            <a:spAutoFit/>
          </a:bodyPr>
          <a:lstStyle/>
          <a:p>
            <a:pPr lvl="0" algn="just" eaLnBrk="0" hangingPunct="0"/>
            <a:r>
              <a:rPr lang="ro-RO" sz="1200" b="1" dirty="0">
                <a:latin typeface="Times New Roman" panose="02020603050405020304" pitchFamily="18" charset="0"/>
                <a:cs typeface="Times New Roman" panose="02020603050405020304" pitchFamily="18" charset="0"/>
              </a:rPr>
              <a:t>Exemplu: </a:t>
            </a:r>
            <a:r>
              <a:rPr lang="en-GB" sz="1200" dirty="0">
                <a:latin typeface="Times New Roman" panose="02020603050405020304" pitchFamily="18" charset="0"/>
                <a:cs typeface="Times New Roman" panose="02020603050405020304" pitchFamily="18" charset="0"/>
              </a:rPr>
              <a:t>a</a:t>
            </a:r>
            <a:r>
              <a:rPr lang="ro-RO" sz="1200" dirty="0">
                <a:latin typeface="Times New Roman" panose="02020603050405020304" pitchFamily="18" charset="0"/>
                <a:cs typeface="Times New Roman" panose="02020603050405020304" pitchFamily="18" charset="0"/>
              </a:rPr>
              <a:t>mbalaje din hârtie de la alimente,</a:t>
            </a:r>
            <a:r>
              <a:rPr lang="en-GB" sz="1200" b="1"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ambalaje din carton de la alimente (lapte, suc, bomboane),</a:t>
            </a:r>
            <a:r>
              <a:rPr lang="en-GB" sz="12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pungi de hârtie,</a:t>
            </a:r>
            <a:r>
              <a:rPr lang="en-GB" sz="12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ziare, reviste, cărți, caiete,</a:t>
            </a:r>
            <a:r>
              <a:rPr lang="en-GB" sz="12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cutii și ambalaje din carton.</a:t>
            </a:r>
          </a:p>
        </p:txBody>
      </p:sp>
      <p:sp>
        <p:nvSpPr>
          <p:cNvPr id="8" name="TextBox 7">
            <a:extLst>
              <a:ext uri="{FF2B5EF4-FFF2-40B4-BE49-F238E27FC236}">
                <a16:creationId xmlns:a16="http://schemas.microsoft.com/office/drawing/2014/main" id="{B82D3C2B-D45A-44C2-9027-0622A7499096}"/>
              </a:ext>
            </a:extLst>
          </p:cNvPr>
          <p:cNvSpPr txBox="1"/>
          <p:nvPr/>
        </p:nvSpPr>
        <p:spPr>
          <a:xfrm>
            <a:off x="5358524" y="4327100"/>
            <a:ext cx="2266966" cy="1107996"/>
          </a:xfrm>
          <a:prstGeom prst="rect">
            <a:avLst/>
          </a:prstGeom>
          <a:noFill/>
          <a:ln w="31750" cmpd="tri">
            <a:solidFill>
              <a:schemeClr val="accent3">
                <a:lumMod val="60000"/>
                <a:lumOff val="40000"/>
              </a:schemeClr>
            </a:solidFill>
          </a:ln>
        </p:spPr>
        <p:txBody>
          <a:bodyPr wrap="square" rtlCol="0">
            <a:spAutoFit/>
          </a:bodyPr>
          <a:lstStyle/>
          <a:p>
            <a:pPr lvl="0" algn="just" eaLnBrk="0" hangingPunct="0"/>
            <a:r>
              <a:rPr lang="ro-RO" sz="1100" b="1" dirty="0">
                <a:latin typeface="Times New Roman" panose="02020603050405020304" pitchFamily="18" charset="0"/>
                <a:cs typeface="Times New Roman" panose="02020603050405020304" pitchFamily="18" charset="0"/>
              </a:rPr>
              <a:t>Exemplu: </a:t>
            </a:r>
            <a:r>
              <a:rPr lang="en-GB" sz="1100" dirty="0">
                <a:latin typeface="Times New Roman" panose="02020603050405020304" pitchFamily="18" charset="0"/>
                <a:cs typeface="Times New Roman" panose="02020603050405020304" pitchFamily="18" charset="0"/>
              </a:rPr>
              <a:t>p</a:t>
            </a:r>
            <a:r>
              <a:rPr lang="ro-RO" sz="1100" dirty="0">
                <a:latin typeface="Times New Roman" panose="02020603050405020304" pitchFamily="18" charset="0"/>
                <a:cs typeface="Times New Roman" panose="02020603050405020304" pitchFamily="18" charset="0"/>
              </a:rPr>
              <a:t>ungi din diverse tipuri de plastic,</a:t>
            </a:r>
            <a:r>
              <a:rPr lang="en-GB" sz="1100" dirty="0">
                <a:latin typeface="Times New Roman" panose="02020603050405020304" pitchFamily="18" charset="0"/>
                <a:cs typeface="Times New Roman" panose="02020603050405020304" pitchFamily="18" charset="0"/>
              </a:rPr>
              <a:t> f</a:t>
            </a:r>
            <a:r>
              <a:rPr lang="ro-RO" sz="1100" dirty="0">
                <a:latin typeface="Times New Roman" panose="02020603050405020304" pitchFamily="18" charset="0"/>
                <a:cs typeface="Times New Roman" panose="02020603050405020304" pitchFamily="18" charset="0"/>
              </a:rPr>
              <a:t>lacoane de băuturi din PET (sticla de plastic), caserole din plastic și polist</a:t>
            </a:r>
            <a:r>
              <a:rPr lang="en-GB" sz="1100" dirty="0" err="1">
                <a:latin typeface="Times New Roman" panose="02020603050405020304" pitchFamily="18" charset="0"/>
                <a:cs typeface="Times New Roman" panose="02020603050405020304" pitchFamily="18" charset="0"/>
              </a:rPr>
              <a:t>i</a:t>
            </a:r>
            <a:r>
              <a:rPr lang="ro-RO" sz="1100" dirty="0">
                <a:latin typeface="Times New Roman" panose="02020603050405020304" pitchFamily="18" charset="0"/>
                <a:cs typeface="Times New Roman" panose="02020603050405020304" pitchFamily="18" charset="0"/>
              </a:rPr>
              <a:t>ren,</a:t>
            </a:r>
            <a:r>
              <a:rPr lang="en-GB" sz="1100" dirty="0">
                <a:latin typeface="Times New Roman" panose="02020603050405020304" pitchFamily="18" charset="0"/>
                <a:cs typeface="Times New Roman" panose="02020603050405020304" pitchFamily="18" charset="0"/>
              </a:rPr>
              <a:t> </a:t>
            </a:r>
            <a:r>
              <a:rPr lang="ro-RO" sz="1100" dirty="0">
                <a:latin typeface="Times New Roman" panose="02020603050405020304" pitchFamily="18" charset="0"/>
                <a:cs typeface="Times New Roman" panose="02020603050405020304" pitchFamily="18" charset="0"/>
              </a:rPr>
              <a:t>cutii metalice de conserve,</a:t>
            </a:r>
            <a:r>
              <a:rPr lang="en-GB" sz="1100" dirty="0">
                <a:latin typeface="Times New Roman" panose="02020603050405020304" pitchFamily="18" charset="0"/>
                <a:cs typeface="Times New Roman" panose="02020603050405020304" pitchFamily="18" charset="0"/>
              </a:rPr>
              <a:t> </a:t>
            </a:r>
            <a:r>
              <a:rPr lang="ro-RO" sz="1100" dirty="0">
                <a:latin typeface="Times New Roman" panose="02020603050405020304" pitchFamily="18" charset="0"/>
                <a:cs typeface="Times New Roman" panose="02020603050405020304" pitchFamily="18" charset="0"/>
              </a:rPr>
              <a:t>doze de aluminiu,</a:t>
            </a:r>
            <a:r>
              <a:rPr lang="en-GB" sz="1100" dirty="0">
                <a:latin typeface="Times New Roman" panose="02020603050405020304" pitchFamily="18" charset="0"/>
                <a:cs typeface="Times New Roman" panose="02020603050405020304" pitchFamily="18" charset="0"/>
              </a:rPr>
              <a:t> </a:t>
            </a:r>
            <a:r>
              <a:rPr lang="en-GB" sz="1100" dirty="0" err="1">
                <a:latin typeface="Times New Roman" panose="02020603050405020304" pitchFamily="18" charset="0"/>
                <a:cs typeface="Times New Roman" panose="02020603050405020304" pitchFamily="18" charset="0"/>
              </a:rPr>
              <a:t>obiecte</a:t>
            </a:r>
            <a:r>
              <a:rPr lang="en-GB" sz="1100" dirty="0">
                <a:latin typeface="Times New Roman" panose="02020603050405020304" pitchFamily="18" charset="0"/>
                <a:cs typeface="Times New Roman" panose="02020603050405020304" pitchFamily="18" charset="0"/>
              </a:rPr>
              <a:t> din metal.</a:t>
            </a:r>
            <a:endParaRPr lang="ro-RO" sz="11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9527118-7EE7-4A99-808D-7C20F9E7EC11}"/>
              </a:ext>
            </a:extLst>
          </p:cNvPr>
          <p:cNvSpPr txBox="1"/>
          <p:nvPr/>
        </p:nvSpPr>
        <p:spPr>
          <a:xfrm>
            <a:off x="5327660" y="3068271"/>
            <a:ext cx="2297830" cy="830997"/>
          </a:xfrm>
          <a:prstGeom prst="rect">
            <a:avLst/>
          </a:prstGeom>
          <a:noFill/>
          <a:ln w="31750" cmpd="tri">
            <a:solidFill>
              <a:srgbClr val="00B050"/>
            </a:solidFill>
          </a:ln>
        </p:spPr>
        <p:txBody>
          <a:bodyPr wrap="square" rtlCol="0">
            <a:spAutoFit/>
          </a:bodyPr>
          <a:lstStyle/>
          <a:p>
            <a:pPr lvl="0" algn="just" eaLnBrk="0" hangingPunct="0"/>
            <a:r>
              <a:rPr lang="ro-RO" sz="1200" b="1" dirty="0">
                <a:latin typeface="Times New Roman" panose="02020603050405020304" pitchFamily="18" charset="0"/>
                <a:cs typeface="Times New Roman" panose="02020603050405020304" pitchFamily="18" charset="0"/>
              </a:rPr>
              <a:t>Exemplu: </a:t>
            </a:r>
            <a:r>
              <a:rPr lang="en-GB" sz="1200" dirty="0">
                <a:latin typeface="Times New Roman" panose="02020603050405020304" pitchFamily="18" charset="0"/>
                <a:cs typeface="Times New Roman" panose="02020603050405020304" pitchFamily="18" charset="0"/>
              </a:rPr>
              <a:t>b</a:t>
            </a:r>
            <a:r>
              <a:rPr lang="ro-RO" sz="1200" dirty="0">
                <a:latin typeface="Times New Roman" panose="02020603050405020304" pitchFamily="18" charset="0"/>
                <a:cs typeface="Times New Roman" panose="02020603050405020304" pitchFamily="18" charset="0"/>
              </a:rPr>
              <a:t>orcane, sticle fără capac, ambalaje din sticlă de la produse alimentare, produse cosmetice, băuturi.</a:t>
            </a:r>
          </a:p>
        </p:txBody>
      </p:sp>
      <p:cxnSp>
        <p:nvCxnSpPr>
          <p:cNvPr id="10" name="Straight Arrow Connector 9">
            <a:extLst>
              <a:ext uri="{FF2B5EF4-FFF2-40B4-BE49-F238E27FC236}">
                <a16:creationId xmlns:a16="http://schemas.microsoft.com/office/drawing/2014/main" id="{F51C777B-878C-4D2E-B491-65261105DB9D}"/>
              </a:ext>
            </a:extLst>
          </p:cNvPr>
          <p:cNvCxnSpPr>
            <a:cxnSpLocks/>
          </p:cNvCxnSpPr>
          <p:nvPr/>
        </p:nvCxnSpPr>
        <p:spPr>
          <a:xfrm>
            <a:off x="3884363" y="3464809"/>
            <a:ext cx="10031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C91A544-68BC-475D-9E96-C67B7F7F89E6}"/>
              </a:ext>
            </a:extLst>
          </p:cNvPr>
          <p:cNvCxnSpPr>
            <a:cxnSpLocks/>
          </p:cNvCxnSpPr>
          <p:nvPr/>
        </p:nvCxnSpPr>
        <p:spPr>
          <a:xfrm flipV="1">
            <a:off x="3884363" y="4733149"/>
            <a:ext cx="1371215" cy="66485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EDFDE051-96CD-4806-AD22-950B3941CA05}"/>
              </a:ext>
            </a:extLst>
          </p:cNvPr>
          <p:cNvCxnSpPr>
            <a:cxnSpLocks/>
          </p:cNvCxnSpPr>
          <p:nvPr/>
        </p:nvCxnSpPr>
        <p:spPr>
          <a:xfrm>
            <a:off x="3884363" y="5398008"/>
            <a:ext cx="1371215" cy="7041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4FB5639-A379-4DF7-937B-5A3E22BE640C}"/>
              </a:ext>
            </a:extLst>
          </p:cNvPr>
          <p:cNvPicPr>
            <a:picLocks noChangeAspect="1"/>
          </p:cNvPicPr>
          <p:nvPr/>
        </p:nvPicPr>
        <p:blipFill>
          <a:blip r:embed="rId3"/>
          <a:stretch>
            <a:fillRect/>
          </a:stretch>
        </p:blipFill>
        <p:spPr>
          <a:xfrm>
            <a:off x="186364" y="198122"/>
            <a:ext cx="1260889" cy="1254244"/>
          </a:xfrm>
          <a:prstGeom prst="rect">
            <a:avLst/>
          </a:prstGeom>
        </p:spPr>
      </p:pic>
      <p:sp>
        <p:nvSpPr>
          <p:cNvPr id="16" name="Rectangle 15">
            <a:extLst>
              <a:ext uri="{FF2B5EF4-FFF2-40B4-BE49-F238E27FC236}">
                <a16:creationId xmlns:a16="http://schemas.microsoft.com/office/drawing/2014/main" id="{472EFC83-D86C-4D69-91C6-611C4E6BBFB9}"/>
              </a:ext>
            </a:extLst>
          </p:cNvPr>
          <p:cNvSpPr/>
          <p:nvPr/>
        </p:nvSpPr>
        <p:spPr>
          <a:xfrm>
            <a:off x="1589103" y="648070"/>
            <a:ext cx="4506897" cy="830997"/>
          </a:xfrm>
          <a:prstGeom prst="rect">
            <a:avLst/>
          </a:prstGeom>
        </p:spPr>
        <p:txBody>
          <a:bodyPr wrap="square">
            <a:spAutoFit/>
          </a:bodyPr>
          <a:lstStyle/>
          <a:p>
            <a:pPr algn="ctr"/>
            <a:r>
              <a:rPr lang="ro-RO" sz="4800" dirty="0">
                <a:solidFill>
                  <a:srgbClr val="00B050"/>
                </a:solidFill>
                <a:effectLst>
                  <a:outerShdw blurRad="38100" dist="38100" dir="2700000" algn="tl">
                    <a:srgbClr val="000000">
                      <a:alpha val="43137"/>
                    </a:srgbClr>
                  </a:outerShdw>
                </a:effectLst>
                <a:latin typeface="+mj-lt"/>
                <a:ea typeface="+mj-ea"/>
                <a:cs typeface="+mj-cs"/>
              </a:rPr>
              <a:t>Cum colectăm?</a:t>
            </a:r>
          </a:p>
        </p:txBody>
      </p:sp>
      <p:pic>
        <p:nvPicPr>
          <p:cNvPr id="30" name="Picture 2">
            <a:extLst>
              <a:ext uri="{FF2B5EF4-FFF2-40B4-BE49-F238E27FC236}">
                <a16:creationId xmlns:a16="http://schemas.microsoft.com/office/drawing/2014/main" id="{4B68AF82-729C-4F23-9035-0D2BA0048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945" y="256486"/>
            <a:ext cx="34067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ini pentru sticla">
            <a:extLst>
              <a:ext uri="{FF2B5EF4-FFF2-40B4-BE49-F238E27FC236}">
                <a16:creationId xmlns:a16="http://schemas.microsoft.com/office/drawing/2014/main" id="{518F9A11-76E4-494F-BAB2-F06F2EF89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796" y="2966241"/>
            <a:ext cx="1252098" cy="864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pet plastic">
            <a:extLst>
              <a:ext uri="{FF2B5EF4-FFF2-40B4-BE49-F238E27FC236}">
                <a16:creationId xmlns:a16="http://schemas.microsoft.com/office/drawing/2014/main" id="{10FFEC05-B959-4029-A1D1-F43C2C7CF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670" y="4222003"/>
            <a:ext cx="1889950" cy="1022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ini pentru ambalaj carton">
            <a:extLst>
              <a:ext uri="{FF2B5EF4-FFF2-40B4-BE49-F238E27FC236}">
                <a16:creationId xmlns:a16="http://schemas.microsoft.com/office/drawing/2014/main" id="{E38751B2-6907-44F2-B134-FB14E9F074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7483" y="5549272"/>
            <a:ext cx="1591274" cy="10222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9000201-EEE1-492D-8C85-C138190A3CE1}"/>
              </a:ext>
            </a:extLst>
          </p:cNvPr>
          <p:cNvPicPr>
            <a:picLocks noChangeAspect="1"/>
          </p:cNvPicPr>
          <p:nvPr/>
        </p:nvPicPr>
        <p:blipFill>
          <a:blip r:embed="rId8"/>
          <a:stretch>
            <a:fillRect/>
          </a:stretch>
        </p:blipFill>
        <p:spPr>
          <a:xfrm>
            <a:off x="2403306" y="4678282"/>
            <a:ext cx="1378111" cy="1238752"/>
          </a:xfrm>
          <a:prstGeom prst="rect">
            <a:avLst/>
          </a:prstGeom>
        </p:spPr>
      </p:pic>
    </p:spTree>
    <p:extLst>
      <p:ext uri="{BB962C8B-B14F-4D97-AF65-F5344CB8AC3E}">
        <p14:creationId xmlns:p14="http://schemas.microsoft.com/office/powerpoint/2010/main" val="32132429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3017</TotalTime>
  <Words>265</Words>
  <Application>Microsoft Office PowerPoint</Application>
  <PresentationFormat>Widescreen</PresentationFormat>
  <Paragraphs>47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Times New Roman</vt:lpstr>
      <vt:lpstr>Trebuchet MS</vt:lpstr>
      <vt:lpstr>Wingdings 3</vt:lpstr>
      <vt:lpstr>Facet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Asociația de dezvoltare intercomunitară de gestionare a deșeurilor ECODOLJ</dc:title>
  <dc:creator>Adela Placintescu</dc:creator>
  <cp:lastModifiedBy>Adiecodolj</cp:lastModifiedBy>
  <cp:revision>162</cp:revision>
  <cp:lastPrinted>2020-10-01T10:52:48Z</cp:lastPrinted>
  <dcterms:created xsi:type="dcterms:W3CDTF">2015-02-20T11:37:46Z</dcterms:created>
  <dcterms:modified xsi:type="dcterms:W3CDTF">2022-01-27T12:03:50Z</dcterms:modified>
</cp:coreProperties>
</file>